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76" r:id="rId2"/>
    <p:sldId id="264" r:id="rId3"/>
    <p:sldId id="268" r:id="rId4"/>
    <p:sldId id="269" r:id="rId5"/>
    <p:sldId id="270" r:id="rId6"/>
    <p:sldId id="271" r:id="rId7"/>
    <p:sldId id="272" r:id="rId8"/>
    <p:sldId id="273" r:id="rId9"/>
    <p:sldId id="274" r:id="rId10"/>
    <p:sldId id="275" r:id="rId11"/>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Twinkl" panose="020B0604020202020204" pitchFamily="2" charset="0"/>
      <p:regular r:id="rId18"/>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4E13"/>
    <a:srgbClr val="F8BD95"/>
    <a:srgbClr val="F38415"/>
    <a:srgbClr val="F1884C"/>
    <a:srgbClr val="F98716"/>
    <a:srgbClr val="E8F6FB"/>
    <a:srgbClr val="F08215"/>
    <a:srgbClr val="FF7753"/>
    <a:srgbClr val="18A0DB"/>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2" d="100"/>
          <a:sy n="72" d="100"/>
        </p:scale>
        <p:origin x="1308" y="66"/>
      </p:cViewPr>
      <p:guideLst>
        <p:guide orient="horz" pos="2183"/>
        <p:guide pos="2880"/>
        <p:guide pos="340"/>
        <p:guide orient="horz" pos="3974"/>
        <p:guide pos="5420"/>
        <p:guide orient="horz" pos="346"/>
        <p:guide pos="476"/>
        <p:guide orient="horz" pos="482"/>
        <p:guide orient="horz" pos="3861"/>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C6225B-78BF-4448-A2B7-7A9CE101D03A}"/>
              </a:ext>
            </a:extLst>
          </p:cNvPr>
          <p:cNvSpPr/>
          <p:nvPr/>
        </p:nvSpPr>
        <p:spPr>
          <a:xfrm>
            <a:off x="3909391" y="2947135"/>
            <a:ext cx="5085835" cy="2680322"/>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sz="4000" dirty="0">
                <a:solidFill>
                  <a:schemeClr val="bg1"/>
                </a:solidFill>
              </a:rPr>
              <a:t>L.Q: To understand the importance of the Eightfold path to a Buddhist.</a:t>
            </a:r>
          </a:p>
        </p:txBody>
      </p:sp>
    </p:spTree>
    <p:extLst>
      <p:ext uri="{BB962C8B-B14F-4D97-AF65-F5344CB8AC3E}">
        <p14:creationId xmlns:p14="http://schemas.microsoft.com/office/powerpoint/2010/main" val="152476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idx="4294967295"/>
          </p:nvPr>
        </p:nvSpPr>
        <p:spPr>
          <a:xfrm>
            <a:off x="0" y="571500"/>
            <a:ext cx="8220075" cy="993775"/>
          </a:xfrm>
        </p:spPr>
        <p:txBody>
          <a:bodyPr>
            <a:normAutofit fontScale="90000"/>
          </a:bodyPr>
          <a:lstStyle/>
          <a:p>
            <a:r>
              <a:rPr lang="en-GB" altLang="en-US" sz="3600" dirty="0"/>
              <a:t>Right Concentration </a:t>
            </a:r>
            <a:endParaRPr lang="en-GB" sz="3600" dirty="0">
              <a:latin typeface="+mn-lt"/>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2204" t="-2794" r="-14111" b="-3307"/>
          <a:stretch/>
        </p:blipFill>
        <p:spPr>
          <a:xfrm>
            <a:off x="-1577085" y="1213597"/>
            <a:ext cx="841708" cy="3088566"/>
          </a:xfrm>
          <a:prstGeom prst="rect">
            <a:avLst/>
          </a:prstGeom>
          <a:solidFill>
            <a:schemeClr val="bg1"/>
          </a:solidFill>
          <a:ln>
            <a:solidFill>
              <a:schemeClr val="tx1"/>
            </a:solidFill>
          </a:ln>
        </p:spPr>
      </p:pic>
      <p:sp>
        <p:nvSpPr>
          <p:cNvPr id="9" name="Rectangle 8"/>
          <p:cNvSpPr/>
          <p:nvPr/>
        </p:nvSpPr>
        <p:spPr>
          <a:xfrm>
            <a:off x="676319" y="1715771"/>
            <a:ext cx="3241340" cy="4096094"/>
          </a:xfrm>
          <a:prstGeom prst="rect">
            <a:avLst/>
          </a:prstGeom>
          <a:solidFill>
            <a:srgbClr val="F384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chemeClr val="bg1"/>
                </a:solidFill>
              </a:rPr>
              <a:t>Concentrating is sometimes hard because we allow ourselves to get distracted. The Eightfold Path step of Right Concentration encourages us to focus the mind on something so completely, we see it as it really is and not how we have always thought it is, or been told to see it. This action frees us from being controlled and leads us towards freedom.</a:t>
            </a:r>
            <a:endParaRPr lang="en-GB" altLang="en-US" dirty="0">
              <a:solidFill>
                <a:schemeClr val="bg1"/>
              </a:solidFill>
              <a:latin typeface="Twinkl" pitchFamily="2" charset="0"/>
            </a:endParaRPr>
          </a:p>
        </p:txBody>
      </p:sp>
      <p:sp>
        <p:nvSpPr>
          <p:cNvPr id="8" name="Rectangle 7"/>
          <p:cNvSpPr/>
          <p:nvPr/>
        </p:nvSpPr>
        <p:spPr>
          <a:xfrm>
            <a:off x="6306819" y="1713527"/>
            <a:ext cx="1746198" cy="3265097"/>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dirty="0">
                <a:solidFill>
                  <a:schemeClr val="bg1"/>
                </a:solidFill>
              </a:rPr>
              <a:t>Have you managed to concentrate on something so much that you suddenly had a ‘Eureka’ moment and realised something important?</a:t>
            </a:r>
          </a:p>
        </p:txBody>
      </p:sp>
      <p:sp>
        <p:nvSpPr>
          <p:cNvPr id="3" name="Rectangle 2"/>
          <p:cNvSpPr/>
          <p:nvPr/>
        </p:nvSpPr>
        <p:spPr>
          <a:xfrm>
            <a:off x="3917659" y="1715771"/>
            <a:ext cx="1215012" cy="3113564"/>
          </a:xfrm>
          <a:prstGeom prst="rect">
            <a:avLst/>
          </a:prstGeom>
          <a:solidFill>
            <a:srgbClr val="F38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231948" y="1713527"/>
            <a:ext cx="1074869" cy="3113564"/>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0058" y="1846400"/>
            <a:ext cx="3909860" cy="443849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85204">
            <a:off x="3700524" y="2106564"/>
            <a:ext cx="799171" cy="90354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26317">
            <a:off x="5911806" y="1691288"/>
            <a:ext cx="488978" cy="552836"/>
          </a:xfrm>
          <a:prstGeom prst="rect">
            <a:avLst/>
          </a:prstGeom>
        </p:spPr>
      </p:pic>
    </p:spTree>
    <p:extLst>
      <p:ext uri="{BB962C8B-B14F-4D97-AF65-F5344CB8AC3E}">
        <p14:creationId xmlns:p14="http://schemas.microsoft.com/office/powerpoint/2010/main" val="271943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3"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2592470"/>
            <a:ext cx="3589847" cy="3819095"/>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latin typeface="Twinkl" pitchFamily="2" charset="0"/>
              </a:rPr>
              <a:t>The Eightfold Path consists of eight areas of life that people focus on towards the path of Buddhism. They can be worked on in any order and some are more difficult to achieve than others depending on the situation or the person.</a:t>
            </a:r>
          </a:p>
          <a:p>
            <a:r>
              <a:rPr lang="en-GB" altLang="en-US" dirty="0">
                <a:latin typeface="Twinkl" pitchFamily="2" charset="0"/>
              </a:rPr>
              <a:t>It is designed to relieve suffering. </a:t>
            </a:r>
          </a:p>
          <a:p>
            <a:endParaRPr lang="en-GB" altLang="en-US" dirty="0">
              <a:latin typeface="Twinkl" pitchFamily="2" charset="0"/>
            </a:endParaRPr>
          </a:p>
          <a:p>
            <a:r>
              <a:rPr lang="en-GB" altLang="en-US" dirty="0">
                <a:latin typeface="Twinkl" pitchFamily="2" charset="0"/>
              </a:rPr>
              <a:t>Buddhism works on promoting learning and self discovery rather than ‘blind faith’.</a:t>
            </a:r>
          </a:p>
        </p:txBody>
      </p:sp>
      <p:sp>
        <p:nvSpPr>
          <p:cNvPr id="21" name="Title 20"/>
          <p:cNvSpPr>
            <a:spLocks noGrp="1"/>
          </p:cNvSpPr>
          <p:nvPr>
            <p:ph type="title" idx="4294967295"/>
          </p:nvPr>
        </p:nvSpPr>
        <p:spPr>
          <a:xfrm>
            <a:off x="0" y="646113"/>
            <a:ext cx="8220075" cy="995362"/>
          </a:xfrm>
        </p:spPr>
        <p:txBody>
          <a:bodyPr>
            <a:normAutofit fontScale="90000"/>
          </a:bodyPr>
          <a:lstStyle/>
          <a:p>
            <a:r>
              <a:rPr lang="en-GB" altLang="en-US" sz="3600" dirty="0"/>
              <a:t>What is the Eightfold Path?</a:t>
            </a:r>
            <a:endParaRPr lang="en-GB" sz="3600" dirty="0">
              <a:latin typeface="+mn-lt"/>
            </a:endParaRPr>
          </a:p>
        </p:txBody>
      </p:sp>
      <p:sp>
        <p:nvSpPr>
          <p:cNvPr id="6" name="Rectangle 5"/>
          <p:cNvSpPr/>
          <p:nvPr/>
        </p:nvSpPr>
        <p:spPr>
          <a:xfrm>
            <a:off x="3246291" y="1590647"/>
            <a:ext cx="5444135" cy="772107"/>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dirty="0">
                <a:solidFill>
                  <a:schemeClr val="bg1"/>
                </a:solidFill>
              </a:rPr>
              <a:t>Blind faith is when a person accepts something without really thinking it through for themselves.</a:t>
            </a:r>
          </a:p>
        </p:txBody>
      </p:sp>
      <p:sp>
        <p:nvSpPr>
          <p:cNvPr id="11" name="Rectangle 10"/>
          <p:cNvSpPr/>
          <p:nvPr/>
        </p:nvSpPr>
        <p:spPr>
          <a:xfrm>
            <a:off x="4572000" y="2481943"/>
            <a:ext cx="4118426" cy="3739697"/>
          </a:xfrm>
          <a:prstGeom prst="rect">
            <a:avLst/>
          </a:prstGeom>
          <a:solidFill>
            <a:srgbClr val="F8BD95"/>
          </a:solidFill>
          <a:ln>
            <a:solidFill>
              <a:srgbClr val="F8B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780" y="2372152"/>
            <a:ext cx="3502567" cy="397613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682" y="1399949"/>
            <a:ext cx="2490952" cy="1311629"/>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idx="4294967295"/>
          </p:nvPr>
        </p:nvSpPr>
        <p:spPr>
          <a:xfrm>
            <a:off x="0" y="646113"/>
            <a:ext cx="8220075" cy="995362"/>
          </a:xfrm>
        </p:spPr>
        <p:txBody>
          <a:bodyPr>
            <a:normAutofit fontScale="90000"/>
          </a:bodyPr>
          <a:lstStyle/>
          <a:p>
            <a:r>
              <a:rPr lang="en-GB" altLang="en-US" sz="3600" dirty="0"/>
              <a:t>Right Understanding</a:t>
            </a:r>
            <a:endParaRPr lang="en-GB" sz="3600" dirty="0">
              <a:latin typeface="+mn-lt"/>
            </a:endParaRPr>
          </a:p>
        </p:txBody>
      </p:sp>
      <p:sp>
        <p:nvSpPr>
          <p:cNvPr id="2" name="Rectangle 1"/>
          <p:cNvSpPr/>
          <p:nvPr/>
        </p:nvSpPr>
        <p:spPr>
          <a:xfrm>
            <a:off x="5080673" y="2147582"/>
            <a:ext cx="3307677" cy="4263984"/>
          </a:xfrm>
          <a:prstGeom prst="rect">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55649" y="3429000"/>
            <a:ext cx="3891851" cy="2982565"/>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Think of a time when you have been upset because you have misunderstood a situation and something seems out of your control. You wanted it to be different to how it really was.</a:t>
            </a:r>
          </a:p>
          <a:p>
            <a:pPr algn="ctr"/>
            <a:endParaRPr lang="en-GB" dirty="0"/>
          </a:p>
        </p:txBody>
      </p:sp>
      <p:sp>
        <p:nvSpPr>
          <p:cNvPr id="9" name="Rectangle 8"/>
          <p:cNvSpPr/>
          <p:nvPr/>
        </p:nvSpPr>
        <p:spPr>
          <a:xfrm>
            <a:off x="445184" y="1577130"/>
            <a:ext cx="6195092" cy="1326105"/>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pPr>
            <a:r>
              <a:rPr lang="en-GB" altLang="en-US" dirty="0">
                <a:solidFill>
                  <a:schemeClr val="bg1"/>
                </a:solidFill>
              </a:rPr>
              <a:t>Having right understanding is when you see the world as it really is and not how you want it to be. Sometimes we try to change things that are outside of our control and we can get upset or not understand things clearly.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90027" y="2015931"/>
            <a:ext cx="2915558" cy="4292794"/>
          </a:xfrm>
          <a:prstGeom prst="rect">
            <a:avLst/>
          </a:prstGeom>
        </p:spPr>
      </p:pic>
    </p:spTree>
    <p:extLst>
      <p:ext uri="{BB962C8B-B14F-4D97-AF65-F5344CB8AC3E}">
        <p14:creationId xmlns:p14="http://schemas.microsoft.com/office/powerpoint/2010/main" val="322125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idx="4294967295"/>
          </p:nvPr>
        </p:nvSpPr>
        <p:spPr>
          <a:xfrm>
            <a:off x="0" y="646113"/>
            <a:ext cx="8220075" cy="995362"/>
          </a:xfrm>
        </p:spPr>
        <p:txBody>
          <a:bodyPr>
            <a:normAutofit fontScale="90000"/>
          </a:bodyPr>
          <a:lstStyle/>
          <a:p>
            <a:r>
              <a:rPr lang="en-GB" altLang="en-US" sz="3600" dirty="0"/>
              <a:t>Right Speech</a:t>
            </a:r>
            <a:endParaRPr lang="en-GB" sz="3600" dirty="0">
              <a:latin typeface="+mn-lt"/>
            </a:endParaRPr>
          </a:p>
        </p:txBody>
      </p:sp>
      <p:sp>
        <p:nvSpPr>
          <p:cNvPr id="4" name="Rectangle 3"/>
          <p:cNvSpPr/>
          <p:nvPr/>
        </p:nvSpPr>
        <p:spPr>
          <a:xfrm>
            <a:off x="4974672" y="1786610"/>
            <a:ext cx="3707366" cy="1642390"/>
          </a:xfrm>
          <a:prstGeom prst="rect">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619339" y="3661536"/>
            <a:ext cx="3120635" cy="2745671"/>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dirty="0">
                <a:solidFill>
                  <a:schemeClr val="bg1"/>
                </a:solidFill>
              </a:rPr>
              <a:t>We need to ask ourselves if we are just being selfish, or are we thinking of others with care and compassion?</a:t>
            </a:r>
          </a:p>
        </p:txBody>
      </p:sp>
      <p:sp>
        <p:nvSpPr>
          <p:cNvPr id="9" name="Rectangle 8"/>
          <p:cNvSpPr/>
          <p:nvPr/>
        </p:nvSpPr>
        <p:spPr>
          <a:xfrm>
            <a:off x="445185" y="1786610"/>
            <a:ext cx="4588210" cy="1642390"/>
          </a:xfrm>
          <a:prstGeom prst="rect">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chemeClr val="bg1"/>
                </a:solidFill>
              </a:rPr>
              <a:t>Right Intent means we can commit to a decision or action for the right reasons, once we understand things properly by looking at what is really there and not what we want it to be like.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32005"/>
          <a:stretch/>
        </p:blipFill>
        <p:spPr>
          <a:xfrm>
            <a:off x="5980464" y="4075676"/>
            <a:ext cx="2623786" cy="2331532"/>
          </a:xfrm>
          <a:prstGeom prst="rect">
            <a:avLst/>
          </a:prstGeom>
        </p:spPr>
      </p:pic>
      <p:sp>
        <p:nvSpPr>
          <p:cNvPr id="6" name="Cloud Callout 5"/>
          <p:cNvSpPr/>
          <p:nvPr/>
        </p:nvSpPr>
        <p:spPr>
          <a:xfrm>
            <a:off x="4913710" y="1308213"/>
            <a:ext cx="3497048" cy="2249639"/>
          </a:xfrm>
          <a:prstGeom prst="cloudCallout">
            <a:avLst>
              <a:gd name="adj1" fmla="val 11185"/>
              <a:gd name="adj2" fmla="val 81551"/>
            </a:avLst>
          </a:prstGeom>
          <a:solidFill>
            <a:srgbClr val="F38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dirty="0">
                <a:solidFill>
                  <a:schemeClr val="bg1"/>
                </a:solidFill>
              </a:rPr>
              <a:t>Think of a time when you might not have had the right reasons for a decision. What were you trying to gain?</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8209" y="3368038"/>
            <a:ext cx="1264100" cy="2832578"/>
          </a:xfrm>
          <a:prstGeom prst="rect">
            <a:avLst/>
          </a:prstGeom>
        </p:spPr>
      </p:pic>
    </p:spTree>
    <p:extLst>
      <p:ext uri="{BB962C8B-B14F-4D97-AF65-F5344CB8AC3E}">
        <p14:creationId xmlns:p14="http://schemas.microsoft.com/office/powerpoint/2010/main" val="167505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idx="4294967295"/>
          </p:nvPr>
        </p:nvSpPr>
        <p:spPr>
          <a:xfrm>
            <a:off x="0" y="646113"/>
            <a:ext cx="8220075" cy="995362"/>
          </a:xfrm>
        </p:spPr>
        <p:txBody>
          <a:bodyPr>
            <a:normAutofit fontScale="90000"/>
          </a:bodyPr>
          <a:lstStyle/>
          <a:p>
            <a:r>
              <a:rPr lang="en-GB" altLang="en-US" sz="3600" dirty="0"/>
              <a:t>Right Speech</a:t>
            </a:r>
            <a:endParaRPr lang="en-GB" sz="3600" dirty="0">
              <a:latin typeface="+mn-lt"/>
            </a:endParaRPr>
          </a:p>
        </p:txBody>
      </p:sp>
      <p:sp>
        <p:nvSpPr>
          <p:cNvPr id="11" name="Rectangle 10"/>
          <p:cNvSpPr/>
          <p:nvPr/>
        </p:nvSpPr>
        <p:spPr>
          <a:xfrm>
            <a:off x="2339764" y="1715735"/>
            <a:ext cx="1107347" cy="1326105"/>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406087" y="1715736"/>
            <a:ext cx="5284496" cy="1326105"/>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chemeClr val="bg1"/>
                </a:solidFill>
              </a:rPr>
              <a:t>Often things we say in anger or gossip behind people’s backs can cause upset and hurt, and take</a:t>
            </a:r>
            <a:br>
              <a:rPr lang="en-GB" dirty="0">
                <a:solidFill>
                  <a:schemeClr val="bg1"/>
                </a:solidFill>
              </a:rPr>
            </a:br>
            <a:r>
              <a:rPr lang="en-GB" dirty="0">
                <a:solidFill>
                  <a:schemeClr val="bg1"/>
                </a:solidFill>
              </a:rPr>
              <a:t>a long time to sort out. Having Right Speech is deciding never to speak unkindly or in anger.</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8779"/>
          <a:stretch/>
        </p:blipFill>
        <p:spPr>
          <a:xfrm>
            <a:off x="453573" y="1341539"/>
            <a:ext cx="3796209" cy="2181138"/>
          </a:xfrm>
          <a:prstGeom prst="rect">
            <a:avLst/>
          </a:prstGeom>
        </p:spPr>
      </p:pic>
      <p:sp>
        <p:nvSpPr>
          <p:cNvPr id="12" name="Rectangle 11"/>
          <p:cNvSpPr/>
          <p:nvPr/>
        </p:nvSpPr>
        <p:spPr>
          <a:xfrm>
            <a:off x="445182" y="4873888"/>
            <a:ext cx="6199457" cy="772107"/>
          </a:xfrm>
          <a:prstGeom prst="rect">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chemeClr val="bg1"/>
                </a:solidFill>
              </a:rPr>
              <a:t>Reflect on a time you could have said something differently or not at all.</a:t>
            </a:r>
          </a:p>
        </p:txBody>
      </p:sp>
      <p:sp>
        <p:nvSpPr>
          <p:cNvPr id="13" name="Rectangle 12"/>
          <p:cNvSpPr/>
          <p:nvPr/>
        </p:nvSpPr>
        <p:spPr>
          <a:xfrm>
            <a:off x="453572" y="3523201"/>
            <a:ext cx="8236853" cy="772107"/>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dirty="0">
                <a:solidFill>
                  <a:schemeClr val="bg1"/>
                </a:solidFill>
              </a:rPr>
              <a:t>Have you hurt someone’s feelings by something you have said to them or about them?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3732" y="4026153"/>
            <a:ext cx="2175307" cy="2360949"/>
          </a:xfrm>
          <a:prstGeom prst="rect">
            <a:avLst/>
          </a:prstGeom>
        </p:spPr>
      </p:pic>
    </p:spTree>
    <p:extLst>
      <p:ext uri="{BB962C8B-B14F-4D97-AF65-F5344CB8AC3E}">
        <p14:creationId xmlns:p14="http://schemas.microsoft.com/office/powerpoint/2010/main" val="290158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idx="4294967295"/>
          </p:nvPr>
        </p:nvSpPr>
        <p:spPr>
          <a:xfrm>
            <a:off x="0" y="646113"/>
            <a:ext cx="8220075" cy="995362"/>
          </a:xfrm>
        </p:spPr>
        <p:txBody>
          <a:bodyPr>
            <a:normAutofit fontScale="90000"/>
          </a:bodyPr>
          <a:lstStyle/>
          <a:p>
            <a:r>
              <a:rPr lang="en-GB" altLang="en-US" sz="3600" dirty="0"/>
              <a:t>Right Action</a:t>
            </a:r>
            <a:endParaRPr lang="en-GB" sz="3600" dirty="0">
              <a:latin typeface="+mn-lt"/>
            </a:endParaRPr>
          </a:p>
        </p:txBody>
      </p:sp>
      <p:sp>
        <p:nvSpPr>
          <p:cNvPr id="9" name="Rectangle 8"/>
          <p:cNvSpPr/>
          <p:nvPr/>
        </p:nvSpPr>
        <p:spPr>
          <a:xfrm>
            <a:off x="453416" y="1487881"/>
            <a:ext cx="8228621" cy="1049106"/>
          </a:xfrm>
          <a:prstGeom prst="rect">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chemeClr val="bg1"/>
                </a:solidFill>
              </a:rPr>
              <a:t>Right action means behaving in a thoughtful way, considering others and the world we live in. Through our actions, it is a chance to keep the world safe for future generations to live in.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1356" y="2327604"/>
            <a:ext cx="3501287" cy="350516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9687" y="2327604"/>
            <a:ext cx="1758862" cy="206336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89" y="3254839"/>
            <a:ext cx="1878147" cy="1136126"/>
          </a:xfrm>
          <a:prstGeom prst="rect">
            <a:avLst/>
          </a:prstGeom>
        </p:spPr>
      </p:pic>
      <p:sp>
        <p:nvSpPr>
          <p:cNvPr id="14" name="Rectangle 13"/>
          <p:cNvSpPr/>
          <p:nvPr/>
        </p:nvSpPr>
        <p:spPr>
          <a:xfrm>
            <a:off x="1116640" y="5446712"/>
            <a:ext cx="6910719" cy="772107"/>
          </a:xfrm>
          <a:prstGeom prst="rect">
            <a:avLst/>
          </a:prstGeom>
          <a:solidFill>
            <a:srgbClr val="F384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dirty="0">
                <a:solidFill>
                  <a:schemeClr val="bg1"/>
                </a:solidFill>
              </a:rPr>
              <a:t>Has there been a time that you have done something that has affected someone else?</a:t>
            </a:r>
          </a:p>
        </p:txBody>
      </p:sp>
    </p:spTree>
    <p:extLst>
      <p:ext uri="{BB962C8B-B14F-4D97-AF65-F5344CB8AC3E}">
        <p14:creationId xmlns:p14="http://schemas.microsoft.com/office/powerpoint/2010/main" val="194867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idx="4294967295"/>
          </p:nvPr>
        </p:nvSpPr>
        <p:spPr>
          <a:xfrm>
            <a:off x="0" y="571500"/>
            <a:ext cx="8220075" cy="993775"/>
          </a:xfrm>
        </p:spPr>
        <p:txBody>
          <a:bodyPr>
            <a:normAutofit fontScale="90000"/>
          </a:bodyPr>
          <a:lstStyle/>
          <a:p>
            <a:r>
              <a:rPr lang="en-GB" altLang="en-US" sz="3600" dirty="0"/>
              <a:t>Right Livelihood</a:t>
            </a:r>
            <a:endParaRPr lang="en-GB" sz="3600" dirty="0">
              <a:latin typeface="+mn-lt"/>
            </a:endParaRPr>
          </a:p>
        </p:txBody>
      </p:sp>
      <p:sp>
        <p:nvSpPr>
          <p:cNvPr id="9" name="Rectangle 8"/>
          <p:cNvSpPr/>
          <p:nvPr/>
        </p:nvSpPr>
        <p:spPr>
          <a:xfrm>
            <a:off x="453416" y="1479329"/>
            <a:ext cx="8228621" cy="1603104"/>
          </a:xfrm>
          <a:prstGeom prst="rect">
            <a:avLst/>
          </a:prstGeom>
          <a:solidFill>
            <a:srgbClr val="F384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latin typeface="Twinkl" pitchFamily="2" charset="0"/>
              </a:rPr>
              <a:t>Our livelihood, how we choose to work and earn money, can have an effect on the world at large. Buddhists do not agree that people should work in a job that might cause harm to others. They would not agree with being a gun seller, butcher or any job that involved harming animals. They believe that we should work for the good of the community and benefit the world as a whole.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8990" y="3598878"/>
            <a:ext cx="5426871" cy="2693070"/>
          </a:xfrm>
          <a:prstGeom prst="rect">
            <a:avLst/>
          </a:prstGeom>
        </p:spPr>
      </p:pic>
      <p:sp>
        <p:nvSpPr>
          <p:cNvPr id="11" name="Rectangle 10"/>
          <p:cNvSpPr/>
          <p:nvPr/>
        </p:nvSpPr>
        <p:spPr>
          <a:xfrm>
            <a:off x="660683" y="4529673"/>
            <a:ext cx="2401299" cy="1880103"/>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dirty="0">
                <a:solidFill>
                  <a:schemeClr val="bg1"/>
                </a:solidFill>
              </a:rPr>
              <a:t>What job would you like to do in the future? Is it something that will help someone or will it harm them?</a:t>
            </a:r>
          </a:p>
        </p:txBody>
      </p:sp>
    </p:spTree>
    <p:extLst>
      <p:ext uri="{BB962C8B-B14F-4D97-AF65-F5344CB8AC3E}">
        <p14:creationId xmlns:p14="http://schemas.microsoft.com/office/powerpoint/2010/main" val="315975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idx="4294967295"/>
          </p:nvPr>
        </p:nvSpPr>
        <p:spPr>
          <a:xfrm>
            <a:off x="0" y="571500"/>
            <a:ext cx="8220075" cy="993775"/>
          </a:xfrm>
        </p:spPr>
        <p:txBody>
          <a:bodyPr>
            <a:normAutofit fontScale="90000"/>
          </a:bodyPr>
          <a:lstStyle/>
          <a:p>
            <a:r>
              <a:rPr lang="en-GB" altLang="en-US" sz="3600" dirty="0"/>
              <a:t>Right Effort</a:t>
            </a:r>
            <a:endParaRPr lang="en-GB" sz="3600" dirty="0">
              <a:latin typeface="+mn-lt"/>
            </a:endParaRPr>
          </a:p>
        </p:txBody>
      </p:sp>
      <p:sp>
        <p:nvSpPr>
          <p:cNvPr id="9" name="Rectangle 8"/>
          <p:cNvSpPr/>
          <p:nvPr/>
        </p:nvSpPr>
        <p:spPr>
          <a:xfrm>
            <a:off x="428406" y="1565480"/>
            <a:ext cx="5536166" cy="2434101"/>
          </a:xfrm>
          <a:prstGeom prst="rect">
            <a:avLst/>
          </a:prstGeom>
          <a:solidFill>
            <a:srgbClr val="F384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chemeClr val="bg1"/>
                </a:solidFill>
              </a:rPr>
              <a:t>Sometimes we put a lot of effort into the wrong things. Like wanting to be the best, the prettiest or the wealthiest. Right Effort is concerned with developing a positive attitude and cheerful determination in a balanced way. This involves putting effort in to avoid feelings like greed and jealousy, and the right effort into developing feelings of compassion and consideration of others.</a:t>
            </a:r>
          </a:p>
        </p:txBody>
      </p:sp>
      <p:sp>
        <p:nvSpPr>
          <p:cNvPr id="8" name="Rectangle 7"/>
          <p:cNvSpPr/>
          <p:nvPr/>
        </p:nvSpPr>
        <p:spPr>
          <a:xfrm>
            <a:off x="4513434" y="4778066"/>
            <a:ext cx="4177149" cy="1326105"/>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dirty="0">
                <a:solidFill>
                  <a:schemeClr val="bg1"/>
                </a:solidFill>
              </a:rPr>
              <a:t>Think of something you put a lot of effort into. Is it worthy? Are you encouraging the right sort of feelings and skills?</a:t>
            </a:r>
          </a:p>
        </p:txBody>
      </p:sp>
      <p:sp>
        <p:nvSpPr>
          <p:cNvPr id="10" name="Rectangle 9"/>
          <p:cNvSpPr/>
          <p:nvPr/>
        </p:nvSpPr>
        <p:spPr>
          <a:xfrm>
            <a:off x="445185" y="4933343"/>
            <a:ext cx="3707366" cy="1049106"/>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dirty="0">
                <a:solidFill>
                  <a:schemeClr val="bg1"/>
                </a:solidFill>
              </a:rPr>
              <a:t>Are you developing negative feelings with the effort you are putting in?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7460" y="1208117"/>
            <a:ext cx="2259937" cy="225244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2594" y="2968682"/>
            <a:ext cx="1731656" cy="152277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8610" y="4172602"/>
            <a:ext cx="1174647" cy="1214156"/>
          </a:xfrm>
          <a:prstGeom prst="rect">
            <a:avLst/>
          </a:prstGeom>
        </p:spPr>
      </p:pic>
    </p:spTree>
    <p:extLst>
      <p:ext uri="{BB962C8B-B14F-4D97-AF65-F5344CB8AC3E}">
        <p14:creationId xmlns:p14="http://schemas.microsoft.com/office/powerpoint/2010/main" val="52842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2500"/>
                            </p:stCondLst>
                            <p:childTnLst>
                              <p:par>
                                <p:cTn id="28" presetID="31"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idx="4294967295"/>
          </p:nvPr>
        </p:nvSpPr>
        <p:spPr>
          <a:xfrm>
            <a:off x="0" y="571500"/>
            <a:ext cx="8220075" cy="993775"/>
          </a:xfrm>
        </p:spPr>
        <p:txBody>
          <a:bodyPr>
            <a:normAutofit fontScale="90000"/>
          </a:bodyPr>
          <a:lstStyle/>
          <a:p>
            <a:r>
              <a:rPr lang="en-GB" altLang="en-US" sz="3600" dirty="0"/>
              <a:t>Right Mindfulness</a:t>
            </a:r>
            <a:endParaRPr lang="en-GB" sz="3600" dirty="0">
              <a:latin typeface="+mn-lt"/>
            </a:endParaRPr>
          </a:p>
        </p:txBody>
      </p:sp>
      <p:sp>
        <p:nvSpPr>
          <p:cNvPr id="3" name="Rectangle 2"/>
          <p:cNvSpPr/>
          <p:nvPr/>
        </p:nvSpPr>
        <p:spPr>
          <a:xfrm>
            <a:off x="1854926" y="1813036"/>
            <a:ext cx="1367246" cy="1049106"/>
          </a:xfrm>
          <a:prstGeom prst="rect">
            <a:avLst/>
          </a:prstGeom>
          <a:solidFill>
            <a:srgbClr val="F38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307771" y="1813036"/>
            <a:ext cx="6382655" cy="1049106"/>
          </a:xfrm>
          <a:prstGeom prst="rect">
            <a:avLst/>
          </a:prstGeom>
          <a:solidFill>
            <a:srgbClr val="F384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altLang="en-US" dirty="0">
                <a:latin typeface="Twinkl" pitchFamily="2" charset="0"/>
              </a:rPr>
              <a:t>Sometimes we are caught in a moment that takes our breath away, or  we get so completely focused on something, we do not notice what is going on around us.</a:t>
            </a:r>
          </a:p>
        </p:txBody>
      </p:sp>
      <p:sp>
        <p:nvSpPr>
          <p:cNvPr id="11" name="Rectangle 10"/>
          <p:cNvSpPr/>
          <p:nvPr/>
        </p:nvSpPr>
        <p:spPr>
          <a:xfrm>
            <a:off x="2873829" y="3109698"/>
            <a:ext cx="5816596" cy="1049106"/>
          </a:xfrm>
          <a:prstGeom prst="rect">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chemeClr val="bg1"/>
                </a:solidFill>
              </a:rPr>
              <a:t>This is an awareness of a moment and our actions in that moment. We suddenly notice old habits that have controlled us and can focus on changing ourselves.</a:t>
            </a:r>
          </a:p>
        </p:txBody>
      </p:sp>
      <p:sp>
        <p:nvSpPr>
          <p:cNvPr id="6" name="Rectangle 5"/>
          <p:cNvSpPr/>
          <p:nvPr/>
        </p:nvSpPr>
        <p:spPr>
          <a:xfrm>
            <a:off x="1959429" y="3109698"/>
            <a:ext cx="914400" cy="1049106"/>
          </a:xfrm>
          <a:prstGeom prst="rect">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229391" y="4441815"/>
            <a:ext cx="1820091" cy="1326105"/>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351" y="1172831"/>
            <a:ext cx="3487131" cy="5134363"/>
          </a:xfrm>
          <a:prstGeom prst="rect">
            <a:avLst/>
          </a:prstGeom>
        </p:spPr>
      </p:pic>
      <p:sp>
        <p:nvSpPr>
          <p:cNvPr id="13" name="Rectangle 12"/>
          <p:cNvSpPr/>
          <p:nvPr/>
        </p:nvSpPr>
        <p:spPr>
          <a:xfrm>
            <a:off x="4049481" y="4441815"/>
            <a:ext cx="4640943" cy="1326105"/>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chemeClr val="bg1"/>
                </a:solidFill>
              </a:rPr>
              <a:t>Think about the times you have been completely involved in an activity or moment. Did you suddenly see yourself differently? Did you like what you saw?</a:t>
            </a:r>
          </a:p>
        </p:txBody>
      </p:sp>
    </p:spTree>
    <p:extLst>
      <p:ext uri="{BB962C8B-B14F-4D97-AF65-F5344CB8AC3E}">
        <p14:creationId xmlns:p14="http://schemas.microsoft.com/office/powerpoint/2010/main" val="366310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389</TotalTime>
  <Words>802</Words>
  <Application>Microsoft Office PowerPoint</Application>
  <PresentationFormat>On-screen Show (4:3)</PresentationFormat>
  <Paragraphs>35</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vt:lpstr>
      <vt:lpstr>Twinkl</vt:lpstr>
      <vt:lpstr>Arial</vt:lpstr>
      <vt:lpstr>Office Theme</vt:lpstr>
      <vt:lpstr>PowerPoint Presentation</vt:lpstr>
      <vt:lpstr>What is the Eightfold Path?</vt:lpstr>
      <vt:lpstr>Right Understanding</vt:lpstr>
      <vt:lpstr>Right Speech</vt:lpstr>
      <vt:lpstr>Right Speech</vt:lpstr>
      <vt:lpstr>Right Action</vt:lpstr>
      <vt:lpstr>Right Livelihood</vt:lpstr>
      <vt:lpstr>Right Effort</vt:lpstr>
      <vt:lpstr>Right Mindfulness</vt:lpstr>
      <vt:lpstr>Right Concentration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Carly Rogers</dc:creator>
  <cp:lastModifiedBy>gina pooley</cp:lastModifiedBy>
  <cp:revision>19</cp:revision>
  <dcterms:created xsi:type="dcterms:W3CDTF">2020-07-08T08:10:31Z</dcterms:created>
  <dcterms:modified xsi:type="dcterms:W3CDTF">2021-01-02T14:39:20Z</dcterms:modified>
</cp:coreProperties>
</file>